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8E065-3094-409F-9C6D-31240AD54DC4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8AE7C-C2DE-4B0B-BA7D-209BF9AC3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5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8AE7C-C2DE-4B0B-BA7D-209BF9AC3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5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8AE7C-C2DE-4B0B-BA7D-209BF9AC3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2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3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5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5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8EF00-9E8F-4783-9CD5-0828E306164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5D16-AD78-4FD2-A4EE-2F49770E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qwel.net/pub/class/156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s://www.epa.gov/watersense/professional-certification-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0BEB6-0B21-403D-9E6A-3C9562761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8180"/>
            <a:ext cx="2743200" cy="1372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821D6A-440C-4743-9DE8-467B9B99F389}"/>
              </a:ext>
            </a:extLst>
          </p:cNvPr>
          <p:cNvSpPr txBox="1"/>
          <p:nvPr/>
        </p:nvSpPr>
        <p:spPr>
          <a:xfrm>
            <a:off x="2156368" y="1888394"/>
            <a:ext cx="3459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66666"/>
                </a:solidFill>
                <a:latin typeface="Myriad Pro" panose="020B0503030403020204" pitchFamily="34" charset="0"/>
              </a:rPr>
              <a:t>BE</a:t>
            </a:r>
            <a:r>
              <a:rPr lang="en-US" sz="2800" b="1" dirty="0">
                <a:latin typeface="Myriad Pro" panose="020B0503030403020204" pitchFamily="34" charset="0"/>
              </a:rPr>
              <a:t> </a:t>
            </a:r>
            <a:r>
              <a:rPr lang="en-US" sz="2800" b="1" dirty="0">
                <a:solidFill>
                  <a:srgbClr val="0099CC"/>
                </a:solidFill>
                <a:latin typeface="Myriad Pro" panose="020B0503030403020204" pitchFamily="34" charset="0"/>
              </a:rPr>
              <a:t>WATER</a:t>
            </a:r>
            <a:r>
              <a:rPr lang="en-US" sz="2800" b="1" dirty="0">
                <a:latin typeface="Myriad Pro" panose="020B0503030403020204" pitchFamily="34" charset="0"/>
              </a:rPr>
              <a:t> </a:t>
            </a:r>
            <a:r>
              <a:rPr lang="en-US" sz="2800" b="1" dirty="0">
                <a:solidFill>
                  <a:srgbClr val="666666"/>
                </a:solidFill>
                <a:latin typeface="Myriad Pro" panose="020B0503030403020204" pitchFamily="34" charset="0"/>
              </a:rPr>
              <a:t>EFFICIENT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01E33-EB96-46E4-9D03-396974E2CFAE}"/>
              </a:ext>
            </a:extLst>
          </p:cNvPr>
          <p:cNvSpPr txBox="1"/>
          <p:nvPr/>
        </p:nvSpPr>
        <p:spPr>
          <a:xfrm>
            <a:off x="1350139" y="2411614"/>
            <a:ext cx="507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6666"/>
                </a:solidFill>
                <a:latin typeface="Myriad Pro" panose="020B0503030403020204" pitchFamily="34" charset="0"/>
              </a:rPr>
              <a:t>FREE </a:t>
            </a:r>
            <a:r>
              <a:rPr lang="en-US" sz="2400" dirty="0">
                <a:solidFill>
                  <a:srgbClr val="666666"/>
                </a:solidFill>
                <a:latin typeface="Myriad Pro" panose="020B0503030403020204" pitchFamily="34" charset="0"/>
              </a:rPr>
              <a:t>CLASS FOR PROFESSIONALS</a:t>
            </a:r>
            <a:endParaRPr lang="en-US" sz="1600" dirty="0">
              <a:solidFill>
                <a:srgbClr val="666666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EDBA84-021E-4172-9173-0228F2C359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18105" b="14931"/>
          <a:stretch/>
        </p:blipFill>
        <p:spPr>
          <a:xfrm>
            <a:off x="0" y="5470902"/>
            <a:ext cx="7772400" cy="4587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A4907D-3B80-4CB1-B9B7-0BD33D4CC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73" y="7764651"/>
            <a:ext cx="949272" cy="949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D511B1-431B-4A27-9515-F2C7C4D76A8F}"/>
              </a:ext>
            </a:extLst>
          </p:cNvPr>
          <p:cNvSpPr txBox="1"/>
          <p:nvPr/>
        </p:nvSpPr>
        <p:spPr>
          <a:xfrm>
            <a:off x="3639570" y="6103283"/>
            <a:ext cx="3742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66666"/>
                </a:solidFill>
                <a:latin typeface="Myriad Pro" panose="020B0503030403020204" pitchFamily="34" charset="0"/>
              </a:rPr>
              <a:t>Click here to register: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Myriad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https://www.qwel.net/pub/class/156</a:t>
            </a:r>
            <a:endParaRPr lang="en-US" sz="1600" b="1" dirty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E42263-D0E7-4966-8315-7F36DCD836AA}"/>
              </a:ext>
            </a:extLst>
          </p:cNvPr>
          <p:cNvSpPr txBox="1"/>
          <p:nvPr/>
        </p:nvSpPr>
        <p:spPr>
          <a:xfrm>
            <a:off x="764627" y="2926172"/>
            <a:ext cx="624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666666"/>
                </a:solidFill>
                <a:latin typeface="Myriad Pro" panose="020B0503030403020204" pitchFamily="34" charset="0"/>
              </a:rPr>
              <a:t>Sponsored by Bay Area Water Supply &amp; Conservation Agency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FBF011-1022-43C7-8EBE-BB6C2381B163}"/>
              </a:ext>
            </a:extLst>
          </p:cNvPr>
          <p:cNvSpPr txBox="1"/>
          <p:nvPr/>
        </p:nvSpPr>
        <p:spPr>
          <a:xfrm>
            <a:off x="1021357" y="4518089"/>
            <a:ext cx="569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666666"/>
                </a:solidFill>
                <a:latin typeface="Myriad Pro" panose="020B0503030403020204" pitchFamily="34" charset="0"/>
              </a:rPr>
              <a:t>4 consecutive </a:t>
            </a:r>
            <a:r>
              <a:rPr lang="en-US" sz="2000" b="1" dirty="0">
                <a:solidFill>
                  <a:srgbClr val="0070C0"/>
                </a:solidFill>
                <a:latin typeface="Myriad Pro" panose="020B0503030403020204" pitchFamily="34" charset="0"/>
              </a:rPr>
              <a:t>Wednesdays</a:t>
            </a:r>
            <a:r>
              <a:rPr lang="en-US" sz="2000" dirty="0">
                <a:solidFill>
                  <a:srgbClr val="666666"/>
                </a:solidFill>
                <a:latin typeface="Myriad Pro" panose="020B0503030403020204" pitchFamily="34" charset="0"/>
              </a:rPr>
              <a:t>: Mar. 18, 25, Apr. 1,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4830E-C35F-4EAC-988E-6976608A450D}"/>
              </a:ext>
            </a:extLst>
          </p:cNvPr>
          <p:cNvSpPr txBox="1"/>
          <p:nvPr/>
        </p:nvSpPr>
        <p:spPr>
          <a:xfrm>
            <a:off x="2634161" y="4863128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666666"/>
                </a:solidFill>
                <a:latin typeface="Myriad Pro" panose="020B0503030403020204" pitchFamily="34" charset="0"/>
              </a:rPr>
              <a:t>8:30 a.m. – 3:00 p.m</a:t>
            </a:r>
            <a:r>
              <a:rPr lang="en-US" sz="1600" dirty="0">
                <a:solidFill>
                  <a:srgbClr val="666666"/>
                </a:solidFill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E3940-FB61-49BE-BD5E-5E18320F4C71}"/>
              </a:ext>
            </a:extLst>
          </p:cNvPr>
          <p:cNvSpPr txBox="1"/>
          <p:nvPr/>
        </p:nvSpPr>
        <p:spPr>
          <a:xfrm>
            <a:off x="1767092" y="5366881"/>
            <a:ext cx="473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6666"/>
                </a:solidFill>
                <a:latin typeface="Myriad Pro" panose="020B0503030403020204" pitchFamily="34" charset="0"/>
              </a:rPr>
              <a:t>Mid-Peninsula Water District: 3 Dairy Ln. </a:t>
            </a:r>
          </a:p>
          <a:p>
            <a:pPr algn="ctr"/>
            <a:r>
              <a:rPr lang="en-US" dirty="0">
                <a:solidFill>
                  <a:srgbClr val="666666"/>
                </a:solidFill>
                <a:latin typeface="Myriad Pro" panose="020B0503030403020204" pitchFamily="34" charset="0"/>
              </a:rPr>
              <a:t>Belmont, CA 94002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2FB8A3-E93E-4F44-B513-A79EB094AC31}"/>
              </a:ext>
            </a:extLst>
          </p:cNvPr>
          <p:cNvSpPr txBox="1"/>
          <p:nvPr/>
        </p:nvSpPr>
        <p:spPr>
          <a:xfrm>
            <a:off x="1274175" y="3535299"/>
            <a:ext cx="5224048" cy="70788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6666"/>
                </a:solidFill>
                <a:latin typeface="Myriad Pro" panose="020B0503030403020204" pitchFamily="34" charset="0"/>
              </a:rPr>
              <a:t>QWEL workshop in English</a:t>
            </a:r>
          </a:p>
          <a:p>
            <a:pPr algn="ctr"/>
            <a:r>
              <a:rPr lang="en-US" sz="2000" b="1" dirty="0">
                <a:solidFill>
                  <a:srgbClr val="666666"/>
                </a:solidFill>
                <a:latin typeface="Myriad Pro" panose="020B0503030403020204" pitchFamily="34" charset="0"/>
              </a:rPr>
              <a:t>Includes irrigation audit &amp; exam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2B18AB-E866-4752-89DE-5144FD183B15}"/>
              </a:ext>
            </a:extLst>
          </p:cNvPr>
          <p:cNvSpPr txBox="1"/>
          <p:nvPr/>
        </p:nvSpPr>
        <p:spPr>
          <a:xfrm>
            <a:off x="3839705" y="6673984"/>
            <a:ext cx="340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666666"/>
                </a:solidFill>
                <a:latin typeface="Myriad Pro" panose="020B0503030403020204" pitchFamily="34" charset="0"/>
              </a:rPr>
              <a:t>*Space is limited.  Register by 3/13/20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A856F681-E37E-4CEE-A1A3-CDEB0874A9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4"/>
          <a:stretch/>
        </p:blipFill>
        <p:spPr>
          <a:xfrm>
            <a:off x="4164527" y="7132020"/>
            <a:ext cx="1880363" cy="45655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E287E3-F686-4639-8F40-048E3E0115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26" y="7720886"/>
            <a:ext cx="1855611" cy="4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1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9C6BF83-B074-450B-B2F7-7BAFC5998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6"/>
          <a:stretch/>
        </p:blipFill>
        <p:spPr>
          <a:xfrm>
            <a:off x="0" y="3306776"/>
            <a:ext cx="7772400" cy="68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9E2E036-35DE-49F6-8719-B2683463E31C}"/>
              </a:ext>
            </a:extLst>
          </p:cNvPr>
          <p:cNvSpPr/>
          <p:nvPr/>
        </p:nvSpPr>
        <p:spPr>
          <a:xfrm>
            <a:off x="325464" y="294468"/>
            <a:ext cx="7113722" cy="963266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2FB8A3-E93E-4F44-B513-A79EB094AC31}"/>
              </a:ext>
            </a:extLst>
          </p:cNvPr>
          <p:cNvSpPr txBox="1"/>
          <p:nvPr/>
        </p:nvSpPr>
        <p:spPr>
          <a:xfrm>
            <a:off x="696575" y="4024652"/>
            <a:ext cx="6370652" cy="563231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What does QWEL offer?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QWEL is recognized as a </a:t>
            </a:r>
            <a:r>
              <a:rPr lang="en-US" sz="2000" dirty="0" err="1">
                <a:hlinkClick r:id="rId4"/>
              </a:rPr>
              <a:t>WaterSense</a:t>
            </a:r>
            <a:r>
              <a:rPr lang="en-US" sz="2000" dirty="0"/>
              <a:t>® labeled Professional Certification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training focuses on water-saving sustainable landscaping techniques.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sample of topics covered include: Soils, Landscape Water, Water Budgets, Irrigation Scheduling and Site Irrigation Auditing.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Those who become QWEL certified by passing the exam and completing the irrigation audit, will be listed as an industry pro on the QWEL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Who should attend?</a:t>
            </a:r>
            <a:endParaRPr lang="en-US" sz="2000" dirty="0"/>
          </a:p>
          <a:p>
            <a:r>
              <a:rPr lang="en-US" sz="2000" dirty="0"/>
              <a:t>This class was designed for those working in the landscape and water industries including but not limited to: landscape designers, landscape supervisors, maintenance and irrigation technicians, and park maintenance staff.</a:t>
            </a:r>
          </a:p>
          <a:p>
            <a:pPr algn="ctr"/>
            <a:endParaRPr lang="en-US" sz="2000" dirty="0">
              <a:solidFill>
                <a:srgbClr val="666666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E280F67-AF86-4E7E-AE51-8F73A2CF55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5"/>
          <a:stretch/>
        </p:blipFill>
        <p:spPr>
          <a:xfrm>
            <a:off x="770753" y="976607"/>
            <a:ext cx="1287781" cy="1300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7E3BE14-D320-4EEE-94E7-6DF415AD93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r="17533"/>
          <a:stretch/>
        </p:blipFill>
        <p:spPr>
          <a:xfrm>
            <a:off x="2367078" y="2100228"/>
            <a:ext cx="1287781" cy="1379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89DAC7-9CB3-4DFF-AF97-1FC5F0818B0B}"/>
              </a:ext>
            </a:extLst>
          </p:cNvPr>
          <p:cNvSpPr txBox="1"/>
          <p:nvPr/>
        </p:nvSpPr>
        <p:spPr>
          <a:xfrm>
            <a:off x="696575" y="406241"/>
            <a:ext cx="155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" panose="020B0503030403020204" pitchFamily="34" charset="0"/>
              </a:rPr>
              <a:t>Instructors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6DD015-CD15-41F9-9602-F4DBC7E2C0B5}"/>
              </a:ext>
            </a:extLst>
          </p:cNvPr>
          <p:cNvSpPr txBox="1"/>
          <p:nvPr/>
        </p:nvSpPr>
        <p:spPr>
          <a:xfrm>
            <a:off x="2157565" y="1008872"/>
            <a:ext cx="384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yriad Pro" panose="020B0503030403020204" pitchFamily="34" charset="0"/>
              </a:rPr>
              <a:t>Lori Palmquist</a:t>
            </a:r>
            <a:r>
              <a:rPr lang="en-US" sz="1600" dirty="0">
                <a:solidFill>
                  <a:srgbClr val="666666"/>
                </a:solidFill>
                <a:latin typeface="Myriad Pro" panose="020B0503030403020204" pitchFamily="34" charset="0"/>
              </a:rPr>
              <a:t>: CID, CIC, CLIA, CLWM, QWEL, WWLP, Irrigation educator, designer and consultant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D5D485-F25C-4446-BB8D-D86DBF9A1724}"/>
              </a:ext>
            </a:extLst>
          </p:cNvPr>
          <p:cNvSpPr txBox="1"/>
          <p:nvPr/>
        </p:nvSpPr>
        <p:spPr>
          <a:xfrm>
            <a:off x="3848301" y="2125768"/>
            <a:ext cx="400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Myriad Pro" panose="020B0503030403020204" pitchFamily="34" charset="0"/>
              </a:rPr>
              <a:t>Lisa Cuellar</a:t>
            </a:r>
            <a:r>
              <a:rPr lang="en-US" sz="1600" dirty="0">
                <a:solidFill>
                  <a:srgbClr val="666666"/>
                </a:solidFill>
                <a:latin typeface="Myriad Pro" panose="020B0503030403020204" pitchFamily="34" charset="0"/>
              </a:rPr>
              <a:t>: QWEL, Permaculture certified, M.S. Civil Engineering (Water Resources), Program Manager, CalWEP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7343C-7A41-4799-A043-FED77535F5D1}"/>
              </a:ext>
            </a:extLst>
          </p:cNvPr>
          <p:cNvSpPr txBox="1"/>
          <p:nvPr/>
        </p:nvSpPr>
        <p:spPr>
          <a:xfrm>
            <a:off x="325465" y="3731503"/>
            <a:ext cx="70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Lunch and QWEL Reference Manuals provided at the class.</a:t>
            </a:r>
          </a:p>
        </p:txBody>
      </p:sp>
    </p:spTree>
    <p:extLst>
      <p:ext uri="{BB962C8B-B14F-4D97-AF65-F5344CB8AC3E}">
        <p14:creationId xmlns:p14="http://schemas.microsoft.com/office/powerpoint/2010/main" val="260617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259</Words>
  <Application>Microsoft Office PowerPoint</Application>
  <PresentationFormat>Custom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Cuellar Menezes</dc:creator>
  <cp:lastModifiedBy>Negin Ashoori</cp:lastModifiedBy>
  <cp:revision>16</cp:revision>
  <dcterms:created xsi:type="dcterms:W3CDTF">2019-09-25T16:42:04Z</dcterms:created>
  <dcterms:modified xsi:type="dcterms:W3CDTF">2020-02-06T22:11:37Z</dcterms:modified>
</cp:coreProperties>
</file>